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0"/>
  </p:notesMasterIdLst>
  <p:sldIdLst>
    <p:sldId id="256" r:id="rId2"/>
    <p:sldId id="257" r:id="rId3"/>
    <p:sldId id="259" r:id="rId4"/>
    <p:sldId id="260" r:id="rId5"/>
    <p:sldId id="261" r:id="rId6"/>
    <p:sldId id="262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2" y="3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2C7E9193-FE81-40B5-B744-8397D9A8D351}" type="datetimeFigureOut">
              <a:rPr lang="ru-RU"/>
              <a:pPr>
                <a:defRPr/>
              </a:pPr>
              <a:t>03.03.2017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35FBB51C-BD62-439F-BD41-6B6E3D3DB8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FE0681D-894D-4AC2-9B5C-A74EBD147FF7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2337F4-1337-4D6B-9A0E-6FE9218D333F}" type="datetimeFigureOut">
              <a:rPr lang="ru-RU"/>
              <a:pPr>
                <a:defRPr/>
              </a:pPr>
              <a:t>03.03.2017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A7BBC-DFD1-4353-800A-E6C4E9E082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EB0F84-F7C1-4FD6-8120-63A29546A9EB}" type="datetimeFigureOut">
              <a:rPr lang="ru-RU"/>
              <a:pPr>
                <a:defRPr/>
              </a:pPr>
              <a:t>03.03.2017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E41454-E66F-4C2F-9FD4-34A487EA0C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884947-D74A-492F-89BB-DEC736E0B611}" type="datetimeFigureOut">
              <a:rPr lang="ru-RU"/>
              <a:pPr>
                <a:defRPr/>
              </a:pPr>
              <a:t>03.03.2017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993D21-8536-45C9-8125-8A89DF8EB6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1550D5-6BC3-432D-8242-B88A782E5595}" type="datetimeFigureOut">
              <a:rPr lang="ru-RU"/>
              <a:pPr>
                <a:defRPr/>
              </a:pPr>
              <a:t>03.03.2017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7397E1-2BF9-44B9-BA91-E715C58EDD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CAFDF-72AB-443C-A10A-0134B6CD6EC3}" type="datetimeFigureOut">
              <a:rPr lang="ru-RU"/>
              <a:pPr>
                <a:defRPr/>
              </a:pPr>
              <a:t>03.03.2017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A5B08C-5C9B-4835-B368-679DBDE612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E04871-C663-456C-A1BE-AA213F37E6CD}" type="datetimeFigureOut">
              <a:rPr lang="ru-RU"/>
              <a:pPr>
                <a:defRPr/>
              </a:pPr>
              <a:t>03.03.2017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4EA51B-9477-4515-A142-79540E33BF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71431D-E1F6-4232-A9C1-794ADE62245A}" type="datetimeFigureOut">
              <a:rPr lang="ru-RU"/>
              <a:pPr>
                <a:defRPr/>
              </a:pPr>
              <a:t>03.03.2017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6375B4-6D1F-4841-840E-5AB28F0EA5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9CA82A-28B5-44BC-A15A-719185188886}" type="datetimeFigureOut">
              <a:rPr lang="ru-RU"/>
              <a:pPr>
                <a:defRPr/>
              </a:pPr>
              <a:t>03.03.2017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2323C1-9685-469D-9FD6-1ED3FD91FB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DA4940-C1DE-4E36-89B2-AD254DC2FD44}" type="datetimeFigureOut">
              <a:rPr lang="ru-RU"/>
              <a:pPr>
                <a:defRPr/>
              </a:pPr>
              <a:t>03.03.2017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556BC1-4CDE-4DA4-97CD-CCCAAC4FBC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028747-DE07-4857-9781-63AD55CD364C}" type="datetimeFigureOut">
              <a:rPr lang="ru-RU"/>
              <a:pPr>
                <a:defRPr/>
              </a:pPr>
              <a:t>03.03.2017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687BA-A872-47B7-8752-51857FD590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2F9CEE-C1C2-4604-B555-ACCB13079F45}" type="datetimeFigureOut">
              <a:rPr lang="ru-RU"/>
              <a:pPr>
                <a:defRPr/>
              </a:pPr>
              <a:t>03.03.2017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6EADBE-F845-4136-B511-CF556E52D5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04A344D-0CFD-4F5F-BC5C-C407E64FB0F5}" type="datetimeFigureOut">
              <a:rPr lang="ru-RU"/>
              <a:pPr>
                <a:defRPr/>
              </a:pPr>
              <a:t>03.03.2017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0469375-2581-4B0B-9A99-D932DE66DF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1031" name="Рисунок 7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2" r:id="rId2"/>
    <p:sldLayoutId id="2147483681" r:id="rId3"/>
    <p:sldLayoutId id="2147483680" r:id="rId4"/>
    <p:sldLayoutId id="2147483679" r:id="rId5"/>
    <p:sldLayoutId id="2147483678" r:id="rId6"/>
    <p:sldLayoutId id="2147483677" r:id="rId7"/>
    <p:sldLayoutId id="2147483676" r:id="rId8"/>
    <p:sldLayoutId id="2147483675" r:id="rId9"/>
    <p:sldLayoutId id="2147483674" r:id="rId10"/>
    <p:sldLayoutId id="2147483673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ctrTitle"/>
          </p:nvPr>
        </p:nvSpPr>
        <p:spPr>
          <a:xfrm>
            <a:off x="1908175" y="692150"/>
            <a:ext cx="6551613" cy="2016125"/>
          </a:xfrm>
        </p:spPr>
        <p:txBody>
          <a:bodyPr/>
          <a:lstStyle/>
          <a:p>
            <a:r>
              <a:rPr lang="ru-RU" smtClean="0"/>
              <a:t>Моделирование многогранников в </a:t>
            </a:r>
            <a:r>
              <a:rPr lang="en-US" smtClean="0"/>
              <a:t>3D</a:t>
            </a:r>
            <a:r>
              <a:rPr lang="ru-RU" smtClean="0"/>
              <a:t> средах</a:t>
            </a:r>
          </a:p>
        </p:txBody>
      </p:sp>
      <p:sp>
        <p:nvSpPr>
          <p:cNvPr id="14338" name="Подзаголовок 2"/>
          <p:cNvSpPr>
            <a:spLocks noGrp="1"/>
          </p:cNvSpPr>
          <p:nvPr>
            <p:ph type="subTitle"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/>
              <a:t>Андрюнин А.И.</a:t>
            </a:r>
          </a:p>
          <a:p>
            <a:r>
              <a:rPr lang="ru-RU" smtClean="0"/>
              <a:t>Благодеров  А.А.</a:t>
            </a:r>
          </a:p>
          <a:p>
            <a:r>
              <a:rPr lang="ru-RU" smtClean="0"/>
              <a:t>11Б класс школы №292</a:t>
            </a:r>
          </a:p>
          <a:p>
            <a:r>
              <a:rPr lang="ru-RU" smtClean="0"/>
              <a:t>Руководство: Афанасьева В.В.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>
          <a:xfrm>
            <a:off x="684213" y="0"/>
            <a:ext cx="7613650" cy="1052513"/>
          </a:xfrm>
        </p:spPr>
        <p:txBody>
          <a:bodyPr/>
          <a:lstStyle/>
          <a:p>
            <a:pPr algn="ctr"/>
            <a:r>
              <a:rPr lang="ru-RU" sz="4000" smtClean="0"/>
              <a:t>Звездчатые многогранники</a:t>
            </a:r>
          </a:p>
        </p:txBody>
      </p:sp>
      <p:sp>
        <p:nvSpPr>
          <p:cNvPr id="24578" name="Содержимое 2"/>
          <p:cNvSpPr>
            <a:spLocks noGrp="1"/>
          </p:cNvSpPr>
          <p:nvPr>
            <p:ph idx="1"/>
          </p:nvPr>
        </p:nvSpPr>
        <p:spPr bwMode="auto">
          <a:xfrm>
            <a:off x="7812088" y="6308725"/>
            <a:ext cx="1152525" cy="549275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24579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539750" y="1484313"/>
            <a:ext cx="4679950" cy="5184775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z="2000" b="1" i="1" smtClean="0"/>
              <a:t>Звёздчатый многогранник </a:t>
            </a:r>
            <a:r>
              <a:rPr lang="ru-RU" sz="2000" i="1" smtClean="0"/>
              <a:t>— это правильный невыпуклый многогранник. Многогранники из-за их необычных свойств симметрии исследуются с древнейших времён. Также эти формы многогранников широко используются в декоративном искусстве.</a:t>
            </a:r>
          </a:p>
          <a:p>
            <a:r>
              <a:rPr lang="ru-RU" sz="2000" b="1" i="1" smtClean="0"/>
              <a:t>Полуправильные многогранники </a:t>
            </a:r>
            <a:r>
              <a:rPr lang="ru-RU" sz="2000" smtClean="0"/>
              <a:t>являются естественным расширением правильных многогранников. Это выпуклые многогранники, гранями которых являются правильные многоугольники, - возможно, с разным числом сторон, и в каждой вершине сходится одинаковое число граней. Большинство из них были открыты еще Архимедом. Но открывались они и в ХХ веке.</a:t>
            </a:r>
          </a:p>
        </p:txBody>
      </p:sp>
      <p:pic>
        <p:nvPicPr>
          <p:cNvPr id="24580" name="Picture 2" descr="C:\Users\Александр Мыскин\Downloads\OM2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5600" y="1557338"/>
            <a:ext cx="1409700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3" descr="C:\Users\Александр Мыскин\Downloads\image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950" y="1484313"/>
            <a:ext cx="17145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4" descr="C:\Users\Александр Мыскин\Downloads\Truncatedicosahedron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7400" y="3789363"/>
            <a:ext cx="2438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684213" y="115888"/>
            <a:ext cx="7542212" cy="1368425"/>
          </a:xfrm>
        </p:spPr>
        <p:txBody>
          <a:bodyPr/>
          <a:lstStyle/>
          <a:p>
            <a:pPr algn="ctr"/>
            <a:r>
              <a:rPr lang="ru-RU" sz="3600" b="1" smtClean="0"/>
              <a:t>Большой ромбогексаэдр</a:t>
            </a:r>
            <a:br>
              <a:rPr lang="ru-RU" sz="3600" b="1" smtClean="0"/>
            </a:br>
            <a:endParaRPr lang="ru-RU" sz="3600" b="1" smtClean="0"/>
          </a:p>
        </p:txBody>
      </p:sp>
      <p:sp>
        <p:nvSpPr>
          <p:cNvPr id="25602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395288" y="1916113"/>
            <a:ext cx="4157662" cy="4529137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z="2400" smtClean="0"/>
              <a:t>Этот многогранник имеет прямое отношение к большому кубогексаэдру, но четырехгранные выемки и двугранные желобки большого кубокубоктаэдра заменены здесь более глубокими девятигранными чашами и четырехгранными желобками</a:t>
            </a:r>
            <a:r>
              <a:rPr lang="ru-RU" smtClean="0"/>
              <a:t>.</a:t>
            </a:r>
          </a:p>
        </p:txBody>
      </p:sp>
      <p:pic>
        <p:nvPicPr>
          <p:cNvPr id="25603" name="Picture 2" descr="C:\Users\Александр Мыскин\Downloads\OM60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063" y="3573463"/>
            <a:ext cx="2644775" cy="2643187"/>
          </a:xfrm>
        </p:spPr>
      </p:pic>
      <p:pic>
        <p:nvPicPr>
          <p:cNvPr id="25604" name="Picture 4" descr="Модель большого кубокубоктаэдра (VRML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1557338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6" descr="http://img.youtube.com/vi/9DGRUUhrv0k/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588" y="1557338"/>
            <a:ext cx="2411412" cy="198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>
          <a:xfrm>
            <a:off x="250825" y="0"/>
            <a:ext cx="8497888" cy="1557338"/>
          </a:xfrm>
        </p:spPr>
        <p:txBody>
          <a:bodyPr/>
          <a:lstStyle/>
          <a:p>
            <a:pPr algn="ctr"/>
            <a:r>
              <a:rPr lang="ru-RU" sz="3600" b="1" smtClean="0"/>
              <a:t>Малый звездчатый додекаэдр</a:t>
            </a:r>
            <a:br>
              <a:rPr lang="ru-RU" sz="3600" b="1" smtClean="0"/>
            </a:br>
            <a:r>
              <a:rPr lang="ru-RU" b="1" smtClean="0"/>
              <a:t/>
            </a:r>
            <a:br>
              <a:rPr lang="ru-RU" b="1" smtClean="0"/>
            </a:br>
            <a:endParaRPr lang="ru-RU" smtClean="0"/>
          </a:p>
        </p:txBody>
      </p:sp>
      <p:sp>
        <p:nvSpPr>
          <p:cNvPr id="26626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468313" y="1557338"/>
            <a:ext cx="4175125" cy="5111750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z="2800" smtClean="0"/>
              <a:t>Многогранник является одним из четырёх невыпуклых правильных многогранников. Он состоит из 12 граней в виде пентаграмм с пятью пентаграммами, сходящимися в каждой вершине.</a:t>
            </a:r>
          </a:p>
        </p:txBody>
      </p:sp>
      <p:pic>
        <p:nvPicPr>
          <p:cNvPr id="26627" name="Picture 1" descr="C:\Users\Александр Мыскин\Downloads\1260952_malyi-dodekaedr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163" y="908050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2" descr="C:\Users\Александр Мыскин\Downloads\1260949_malyi-dodekae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525" y="3716338"/>
            <a:ext cx="2087563" cy="20891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630238" y="260350"/>
            <a:ext cx="7542212" cy="936625"/>
          </a:xfrm>
        </p:spPr>
        <p:txBody>
          <a:bodyPr/>
          <a:lstStyle/>
          <a:p>
            <a:pPr algn="ctr"/>
            <a:r>
              <a:rPr lang="ru-RU" sz="3600" b="1" i="1" smtClean="0"/>
              <a:t>3</a:t>
            </a:r>
            <a:r>
              <a:rPr lang="en-US" sz="3600" b="1" i="1" smtClean="0"/>
              <a:t>D </a:t>
            </a:r>
            <a:r>
              <a:rPr lang="ru-RU" sz="3600" b="1" i="1" smtClean="0"/>
              <a:t>СРЕДЫ</a:t>
            </a:r>
          </a:p>
        </p:txBody>
      </p:sp>
      <p:sp>
        <p:nvSpPr>
          <p:cNvPr id="27650" name="Содержимое 2"/>
          <p:cNvSpPr>
            <a:spLocks noGrp="1"/>
          </p:cNvSpPr>
          <p:nvPr>
            <p:ph idx="1"/>
          </p:nvPr>
        </p:nvSpPr>
        <p:spPr bwMode="auto">
          <a:xfrm>
            <a:off x="6443663" y="6092825"/>
            <a:ext cx="2376487" cy="504825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27651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630238" y="1557338"/>
            <a:ext cx="7470775" cy="4311650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indent="-228600">
              <a:buFont typeface="Calibri Light"/>
              <a:buAutoNum type="arabicPeriod"/>
            </a:pPr>
            <a:r>
              <a:rPr lang="en-US" sz="2000" smtClean="0"/>
              <a:t>Autodesk 3ds Max</a:t>
            </a:r>
          </a:p>
          <a:p>
            <a:pPr marL="228600" indent="-228600">
              <a:buFont typeface="Calibri Light"/>
              <a:buAutoNum type="arabicPeriod"/>
            </a:pPr>
            <a:r>
              <a:rPr lang="en-US" sz="2000" smtClean="0"/>
              <a:t>Cinema 4D</a:t>
            </a:r>
          </a:p>
          <a:p>
            <a:pPr marL="228600" indent="-228600">
              <a:buFont typeface="Calibri Light"/>
              <a:buAutoNum type="arabicPeriod"/>
            </a:pPr>
            <a:r>
              <a:rPr lang="en-US" sz="2000" smtClean="0"/>
              <a:t>Sculptris</a:t>
            </a:r>
            <a:endParaRPr lang="ru-RU" sz="2000" smtClean="0"/>
          </a:p>
          <a:p>
            <a:pPr marL="228600" indent="-228600">
              <a:buFont typeface="Calibri Light"/>
              <a:buAutoNum type="arabicPeriod"/>
            </a:pPr>
            <a:r>
              <a:rPr lang="en-US" sz="2000" smtClean="0"/>
              <a:t>IClone</a:t>
            </a:r>
          </a:p>
          <a:p>
            <a:pPr marL="228600" indent="-228600">
              <a:buFont typeface="Calibri Light"/>
              <a:buAutoNum type="arabicPeriod"/>
            </a:pPr>
            <a:r>
              <a:rPr lang="en-US" sz="2000" smtClean="0"/>
              <a:t>AutoCAD</a:t>
            </a:r>
          </a:p>
          <a:p>
            <a:pPr marL="228600" indent="-228600">
              <a:buFont typeface="Calibri Light"/>
              <a:buAutoNum type="arabicPeriod"/>
            </a:pPr>
            <a:r>
              <a:rPr lang="en-US" sz="2000" smtClean="0"/>
              <a:t>NanoCAD</a:t>
            </a:r>
          </a:p>
          <a:p>
            <a:pPr marL="228600" indent="-228600">
              <a:buFont typeface="Calibri Light"/>
              <a:buAutoNum type="arabicPeriod"/>
            </a:pPr>
            <a:r>
              <a:rPr lang="en-US" sz="2000" smtClean="0"/>
              <a:t>Rinoceros</a:t>
            </a:r>
            <a:endParaRPr lang="ru-RU" sz="2000" smtClean="0"/>
          </a:p>
          <a:p>
            <a:pPr marL="228600" indent="-228600">
              <a:buFont typeface="Calibri Light"/>
              <a:buAutoNum type="arabicPeriod"/>
            </a:pPr>
            <a:r>
              <a:rPr lang="en-US" sz="2000" smtClean="0"/>
              <a:t>Solidworks</a:t>
            </a:r>
          </a:p>
          <a:p>
            <a:pPr marL="228600" indent="-228600">
              <a:buFont typeface="Calibri Light"/>
              <a:buAutoNum type="arabicPeriod"/>
            </a:pPr>
            <a:r>
              <a:rPr lang="ru-RU" sz="2000" smtClean="0"/>
              <a:t>КОМПАС-3</a:t>
            </a:r>
            <a:r>
              <a:rPr lang="en-US" sz="2000" smtClean="0"/>
              <a:t>D</a:t>
            </a:r>
          </a:p>
          <a:p>
            <a:pPr marL="228600" indent="-228600"/>
            <a:r>
              <a:rPr lang="ru-RU" sz="2000" smtClean="0"/>
              <a:t>Девять основных редакторов, которые можно использовать в создании и редактировании </a:t>
            </a:r>
            <a:r>
              <a:rPr lang="en-US" sz="2000" smtClean="0"/>
              <a:t>3D</a:t>
            </a:r>
            <a:r>
              <a:rPr lang="ru-RU" sz="2000" smtClean="0"/>
              <a:t> моделей</a:t>
            </a:r>
            <a:endParaRPr lang="en-US" sz="2000" smtClean="0"/>
          </a:p>
          <a:p>
            <a:pPr marL="228600" indent="-228600">
              <a:buFont typeface="Calibri Light"/>
              <a:buAutoNum type="arabicPeriod"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630238" y="0"/>
            <a:ext cx="7886700" cy="36512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8674" name="Текст 2"/>
          <p:cNvSpPr>
            <a:spLocks noGrp="1"/>
          </p:cNvSpPr>
          <p:nvPr>
            <p:ph type="body" idx="1"/>
          </p:nvPr>
        </p:nvSpPr>
        <p:spPr bwMode="auto">
          <a:xfrm>
            <a:off x="611188" y="0"/>
            <a:ext cx="3868737" cy="823913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en-US" smtClean="0"/>
              <a:t>NanoCAD</a:t>
            </a:r>
            <a:endParaRPr lang="ru-RU" smtClean="0"/>
          </a:p>
        </p:txBody>
      </p:sp>
      <p:sp>
        <p:nvSpPr>
          <p:cNvPr id="2867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4572000" y="0"/>
            <a:ext cx="3887788" cy="823913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en-US" smtClean="0"/>
              <a:t>AutoCAD</a:t>
            </a:r>
            <a:endParaRPr lang="ru-RU" smtClean="0"/>
          </a:p>
        </p:txBody>
      </p:sp>
      <p:sp>
        <p:nvSpPr>
          <p:cNvPr id="28676" name="Содержимое 5"/>
          <p:cNvSpPr>
            <a:spLocks noGrp="1"/>
          </p:cNvSpPr>
          <p:nvPr>
            <p:ph sz="quarter" idx="4"/>
          </p:nvPr>
        </p:nvSpPr>
        <p:spPr bwMode="auto">
          <a:xfrm>
            <a:off x="4629150" y="2205038"/>
            <a:ext cx="4191000" cy="3984625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pic>
        <p:nvPicPr>
          <p:cNvPr id="28677" name="Picture 2" descr="C:\Users\Александр Мыскин\Downloads\Razmeryi-i-vyinoski-v-NanoCAD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341438"/>
            <a:ext cx="4322762" cy="4248150"/>
          </a:xfrm>
        </p:spPr>
      </p:pic>
      <p:pic>
        <p:nvPicPr>
          <p:cNvPr id="28678" name="Picture 3" descr="C:\Users\Александр Мыскин\Downloads\Ob'emnyie-primitivyi-AutoCA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1341438"/>
            <a:ext cx="4648200" cy="429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630238" y="0"/>
            <a:ext cx="7886700" cy="36512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9698" name="Текст 2"/>
          <p:cNvSpPr>
            <a:spLocks noGrp="1"/>
          </p:cNvSpPr>
          <p:nvPr>
            <p:ph type="body" idx="1"/>
          </p:nvPr>
        </p:nvSpPr>
        <p:spPr bwMode="auto">
          <a:xfrm flipH="1">
            <a:off x="-180975" y="0"/>
            <a:ext cx="792163" cy="692150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/>
            <a:endParaRPr lang="ru-RU" smtClean="0"/>
          </a:p>
        </p:txBody>
      </p:sp>
      <p:sp>
        <p:nvSpPr>
          <p:cNvPr id="29699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323850" y="0"/>
            <a:ext cx="8135938" cy="908050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4000" smtClean="0"/>
              <a:t>Sculptris</a:t>
            </a:r>
            <a:endParaRPr lang="ru-RU" sz="4000" smtClean="0"/>
          </a:p>
        </p:txBody>
      </p:sp>
      <p:pic>
        <p:nvPicPr>
          <p:cNvPr id="29700" name="Picture 2" descr="C:\Users\Александр Мыскин\Downloads\Trehmernoe-risovanie-v-Sculptris.pn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196975"/>
            <a:ext cx="8388350" cy="5256213"/>
          </a:xfrm>
        </p:spPr>
      </p:pic>
      <p:sp>
        <p:nvSpPr>
          <p:cNvPr id="29701" name="Содержимое 10"/>
          <p:cNvSpPr>
            <a:spLocks noGrp="1"/>
          </p:cNvSpPr>
          <p:nvPr>
            <p:ph sz="half" idx="2"/>
          </p:nvPr>
        </p:nvSpPr>
        <p:spPr bwMode="auto">
          <a:xfrm>
            <a:off x="630238" y="2505075"/>
            <a:ext cx="3868737" cy="3684588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>
          <a:xfrm>
            <a:off x="630238" y="-46038"/>
            <a:ext cx="7886700" cy="1314451"/>
          </a:xfrm>
        </p:spPr>
        <p:txBody>
          <a:bodyPr/>
          <a:lstStyle/>
          <a:p>
            <a:pPr algn="ctr"/>
            <a:r>
              <a:rPr lang="en-US" b="1" i="1" smtClean="0"/>
              <a:t>RINOCEROS</a:t>
            </a:r>
            <a:endParaRPr lang="ru-RU" b="1" i="1" smtClean="0"/>
          </a:p>
        </p:txBody>
      </p:sp>
      <p:sp>
        <p:nvSpPr>
          <p:cNvPr id="30722" name="Текст 2"/>
          <p:cNvSpPr>
            <a:spLocks noGrp="1"/>
          </p:cNvSpPr>
          <p:nvPr>
            <p:ph type="body" idx="1"/>
          </p:nvPr>
        </p:nvSpPr>
        <p:spPr bwMode="auto">
          <a:xfrm>
            <a:off x="611188" y="0"/>
            <a:ext cx="3868737" cy="823913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/>
            <a:endParaRPr lang="ru-RU" smtClean="0"/>
          </a:p>
        </p:txBody>
      </p:sp>
      <p:sp>
        <p:nvSpPr>
          <p:cNvPr id="30723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4572000" y="0"/>
            <a:ext cx="3887788" cy="823913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/>
            <a:endParaRPr lang="ru-RU" smtClean="0"/>
          </a:p>
        </p:txBody>
      </p:sp>
      <p:sp>
        <p:nvSpPr>
          <p:cNvPr id="30724" name="Содержимое 5"/>
          <p:cNvSpPr>
            <a:spLocks noGrp="1"/>
          </p:cNvSpPr>
          <p:nvPr>
            <p:ph sz="quarter" idx="4"/>
          </p:nvPr>
        </p:nvSpPr>
        <p:spPr bwMode="auto">
          <a:xfrm>
            <a:off x="4629150" y="2205038"/>
            <a:ext cx="4191000" cy="3984625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30725" name="Содержимое 7"/>
          <p:cNvSpPr>
            <a:spLocks noGrp="1"/>
          </p:cNvSpPr>
          <p:nvPr>
            <p:ph sz="half" idx="2"/>
          </p:nvPr>
        </p:nvSpPr>
        <p:spPr bwMode="auto">
          <a:xfrm>
            <a:off x="630238" y="2505075"/>
            <a:ext cx="3868737" cy="3684588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pic>
        <p:nvPicPr>
          <p:cNvPr id="307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1773238"/>
            <a:ext cx="6683375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mtClean="0"/>
              <a:t>ПРОЦЕСС СОЗДАНИЯ</a:t>
            </a:r>
          </a:p>
        </p:txBody>
      </p:sp>
      <p:sp>
        <p:nvSpPr>
          <p:cNvPr id="31746" name="Подзаголовок 2"/>
          <p:cNvSpPr>
            <a:spLocks noGrp="1"/>
          </p:cNvSpPr>
          <p:nvPr>
            <p:ph type="subTitle"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ЗАКЛЮЧЕНИЕ</a:t>
            </a:r>
          </a:p>
        </p:txBody>
      </p:sp>
      <p:sp>
        <p:nvSpPr>
          <p:cNvPr id="32770" name="Содержимое 2"/>
          <p:cNvSpPr>
            <a:spLocks noGrp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Цель нашей работы заключается в том, чтобы показать мир 3</a:t>
            </a:r>
            <a:r>
              <a:rPr lang="en-US" dirty="0" smtClean="0"/>
              <a:t>D</a:t>
            </a:r>
            <a:r>
              <a:rPr lang="ru-RU" dirty="0" smtClean="0"/>
              <a:t> моделирования от начала и до конца. В своей работе мы рассмотрели одни из самых интересных и особенных фигур геометрии - многогранники. Поняв их строение, мы можем приступить к их моделированию в 3</a:t>
            </a:r>
            <a:r>
              <a:rPr lang="en-US" dirty="0" smtClean="0"/>
              <a:t>D</a:t>
            </a:r>
            <a:r>
              <a:rPr lang="ru-RU" dirty="0" smtClean="0"/>
              <a:t> среде. С помощью 3</a:t>
            </a:r>
            <a:r>
              <a:rPr lang="en-US" dirty="0" smtClean="0"/>
              <a:t>D </a:t>
            </a:r>
            <a:r>
              <a:rPr lang="ru-RU" dirty="0" smtClean="0"/>
              <a:t>сред можно решать сложные геометрические задачки и печатать их на 3</a:t>
            </a:r>
            <a:r>
              <a:rPr lang="en-US" dirty="0" smtClean="0"/>
              <a:t>D</a:t>
            </a:r>
            <a:r>
              <a:rPr lang="ru-RU" dirty="0" smtClean="0"/>
              <a:t> принтерах. Часто модели многогранников применяются в декоре, однако их можно использовать и для научных целей.</a:t>
            </a:r>
          </a:p>
          <a:p>
            <a:r>
              <a:rPr lang="ru-RU" dirty="0" smtClean="0"/>
              <a:t>Источники информации:</a:t>
            </a:r>
          </a:p>
          <a:p>
            <a:r>
              <a:rPr lang="en-US" dirty="0" smtClean="0"/>
              <a:t>https</a:t>
            </a:r>
            <a:r>
              <a:rPr lang="ru-RU" dirty="0" smtClean="0"/>
              <a:t>://</a:t>
            </a:r>
            <a:r>
              <a:rPr lang="en-US" dirty="0" err="1" smtClean="0"/>
              <a:t>ru</a:t>
            </a:r>
            <a:r>
              <a:rPr lang="ru-RU" dirty="0" smtClean="0"/>
              <a:t>.</a:t>
            </a:r>
            <a:r>
              <a:rPr lang="en-US" dirty="0" err="1" smtClean="0"/>
              <a:t>wikipedia</a:t>
            </a:r>
            <a:r>
              <a:rPr lang="ru-RU" dirty="0" smtClean="0"/>
              <a:t>.</a:t>
            </a:r>
            <a:r>
              <a:rPr lang="en-US" dirty="0" smtClean="0"/>
              <a:t>org</a:t>
            </a:r>
            <a:r>
              <a:rPr lang="ru-RU" dirty="0" smtClean="0"/>
              <a:t>/</a:t>
            </a:r>
            <a:r>
              <a:rPr lang="en-US" dirty="0" smtClean="0"/>
              <a:t>wiki</a:t>
            </a:r>
            <a:r>
              <a:rPr lang="ru-RU" dirty="0" smtClean="0"/>
              <a:t>/ - </a:t>
            </a:r>
            <a:r>
              <a:rPr lang="ru-RU" dirty="0" err="1" smtClean="0"/>
              <a:t>Википедия</a:t>
            </a:r>
            <a:endParaRPr lang="ru-RU" dirty="0" smtClean="0"/>
          </a:p>
          <a:p>
            <a:r>
              <a:rPr lang="ru-RU" dirty="0" smtClean="0"/>
              <a:t>"Модели многогранников" </a:t>
            </a:r>
            <a:r>
              <a:rPr lang="ru-RU" dirty="0" err="1" smtClean="0"/>
              <a:t>Магнус</a:t>
            </a:r>
            <a:r>
              <a:rPr lang="ru-RU" dirty="0" smtClean="0"/>
              <a:t> </a:t>
            </a:r>
            <a:r>
              <a:rPr lang="ru-RU" dirty="0" err="1" smtClean="0"/>
              <a:t>Веннинджер</a:t>
            </a:r>
            <a:endParaRPr lang="ru-RU" dirty="0" smtClean="0"/>
          </a:p>
          <a:p>
            <a:r>
              <a:rPr lang="ru-RU" dirty="0" smtClean="0"/>
              <a:t>"Геометрия 10-11 класс" Левон </a:t>
            </a:r>
            <a:r>
              <a:rPr lang="ru-RU" dirty="0" err="1" smtClean="0"/>
              <a:t>Атанасян</a:t>
            </a:r>
            <a:endParaRPr lang="ru-RU" smtClean="0"/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Что же такое многогранник?</a:t>
            </a:r>
          </a:p>
        </p:txBody>
      </p:sp>
      <p:sp>
        <p:nvSpPr>
          <p:cNvPr id="16386" name="Содержимое 2"/>
          <p:cNvSpPr>
            <a:spLocks noGrp="1"/>
          </p:cNvSpPr>
          <p:nvPr>
            <p:ph idx="1"/>
          </p:nvPr>
        </p:nvSpPr>
        <p:spPr bwMode="auto">
          <a:xfrm>
            <a:off x="0" y="1700213"/>
            <a:ext cx="6443663" cy="5157787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z="3200" b="1" i="1" smtClean="0">
                <a:latin typeface="Arial" charset="0"/>
                <a:cs typeface="Arial" charset="0"/>
              </a:rPr>
              <a:t>Многогранник</a:t>
            </a:r>
            <a:r>
              <a:rPr lang="ru-RU" sz="3200" i="1" smtClean="0">
                <a:latin typeface="Arial" charset="0"/>
                <a:cs typeface="Arial" charset="0"/>
              </a:rPr>
              <a:t> - поверхность составленная из многоугольников.</a:t>
            </a:r>
          </a:p>
          <a:p>
            <a:pPr>
              <a:buFont typeface="Arial" charset="0"/>
              <a:buNone/>
            </a:pPr>
            <a:r>
              <a:rPr lang="ru-RU" sz="2800" i="1" smtClean="0">
                <a:latin typeface="Arial" charset="0"/>
                <a:cs typeface="Arial" charset="0"/>
              </a:rPr>
              <a:t>Однако нас интересуют только </a:t>
            </a:r>
            <a:r>
              <a:rPr lang="ru-RU" sz="2800" b="1" i="1" smtClean="0">
                <a:latin typeface="Arial" charset="0"/>
                <a:cs typeface="Arial" charset="0"/>
              </a:rPr>
              <a:t>правильные</a:t>
            </a:r>
            <a:r>
              <a:rPr lang="ru-RU" sz="2800" i="1" smtClean="0">
                <a:latin typeface="Arial" charset="0"/>
                <a:cs typeface="Arial" charset="0"/>
              </a:rPr>
              <a:t> и </a:t>
            </a:r>
          </a:p>
          <a:p>
            <a:pPr>
              <a:buFont typeface="Arial" charset="0"/>
              <a:buNone/>
            </a:pPr>
            <a:r>
              <a:rPr lang="ru-RU" sz="2800" b="1" i="1" smtClean="0">
                <a:latin typeface="Arial" charset="0"/>
                <a:cs typeface="Arial" charset="0"/>
              </a:rPr>
              <a:t>полуправильные</a:t>
            </a:r>
            <a:r>
              <a:rPr lang="ru-RU" sz="2800" i="1" smtClean="0">
                <a:latin typeface="Arial" charset="0"/>
                <a:cs typeface="Arial" charset="0"/>
              </a:rPr>
              <a:t> многогранники.</a:t>
            </a:r>
          </a:p>
        </p:txBody>
      </p:sp>
      <p:pic>
        <p:nvPicPr>
          <p:cNvPr id="16387" name="Picture 2" descr="C:\Users\Александр Мыскин\Downloads\233c438ab9445c67ab522cc2f4f8e830_i-75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688" y="1773238"/>
            <a:ext cx="2438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2349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87788" y="987425"/>
            <a:ext cx="4356100" cy="65088"/>
          </a:xfrm>
        </p:spPr>
        <p:txBody>
          <a:bodyPr>
            <a:normAutofit fontScale="25000" lnSpcReduction="20000"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55576" y="764704"/>
            <a:ext cx="7560839" cy="2736304"/>
          </a:xfrm>
        </p:spPr>
        <p:txBody>
          <a:bodyPr/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800" b="1" i="1" dirty="0" smtClean="0">
                <a:ln w="3175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ПРАВИЛЬНЫМ МНОГОГРАННИКОМ </a:t>
            </a:r>
            <a:br>
              <a:rPr lang="ru-RU" sz="2800" b="1" i="1" dirty="0" smtClean="0">
                <a:ln w="3175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i="1" dirty="0" smtClean="0">
                <a:latin typeface="Arial" pitchFamily="34" charset="0"/>
                <a:cs typeface="Arial" pitchFamily="34" charset="0"/>
              </a:rPr>
              <a:t>или</a:t>
            </a: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i="1" dirty="0" smtClean="0">
                <a:ln w="3175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ПЛАТОНОВЫМ ТЕЛОМ </a:t>
            </a:r>
            <a:r>
              <a:rPr lang="ru-RU" sz="2800" i="1" dirty="0" smtClean="0">
                <a:latin typeface="Arial" pitchFamily="34" charset="0"/>
                <a:cs typeface="Arial" pitchFamily="34" charset="0"/>
              </a:rPr>
              <a:t>называется </a:t>
            </a:r>
            <a:r>
              <a:rPr lang="ru-RU" sz="2800" b="1" i="1" dirty="0" smtClean="0">
                <a:latin typeface="Arial" pitchFamily="34" charset="0"/>
                <a:cs typeface="Arial" pitchFamily="34" charset="0"/>
              </a:rPr>
              <a:t>выпуклый</a:t>
            </a:r>
            <a:r>
              <a:rPr lang="ru-RU" sz="2800" i="1" dirty="0" smtClean="0">
                <a:latin typeface="Arial" pitchFamily="34" charset="0"/>
                <a:cs typeface="Arial" pitchFamily="34" charset="0"/>
              </a:rPr>
              <a:t> многогранник, все </a:t>
            </a:r>
            <a:r>
              <a:rPr lang="ru-RU" sz="2800" b="1" i="1" dirty="0" smtClean="0">
                <a:latin typeface="Arial" pitchFamily="34" charset="0"/>
                <a:cs typeface="Arial" pitchFamily="34" charset="0"/>
              </a:rPr>
              <a:t>грани</a:t>
            </a:r>
            <a:r>
              <a:rPr lang="ru-RU" sz="2800" i="1" dirty="0" smtClean="0">
                <a:latin typeface="Arial" pitchFamily="34" charset="0"/>
                <a:cs typeface="Arial" pitchFamily="34" charset="0"/>
              </a:rPr>
              <a:t> которого являются равными правильными многоугольниками и все </a:t>
            </a:r>
            <a:r>
              <a:rPr lang="ru-RU" sz="2800" b="1" i="1" dirty="0" smtClean="0">
                <a:latin typeface="Arial" pitchFamily="34" charset="0"/>
                <a:cs typeface="Arial" pitchFamily="34" charset="0"/>
              </a:rPr>
              <a:t>двугранные углы </a:t>
            </a:r>
            <a:r>
              <a:rPr lang="ru-RU" sz="2800" i="1" dirty="0" smtClean="0">
                <a:latin typeface="Arial" pitchFamily="34" charset="0"/>
                <a:cs typeface="Arial" pitchFamily="34" charset="0"/>
              </a:rPr>
              <a:t>этого многогранника равны.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dirty="0"/>
          </a:p>
        </p:txBody>
      </p:sp>
      <p:pic>
        <p:nvPicPr>
          <p:cNvPr id="17412" name="Picture 2" descr="http://3.bp.blogspot.com/-Ku-qdU0sY5U/UtgLfLEs_9I/AAAAAAAAABs/nPze4b-kYaU/s1600/adr_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3644900"/>
            <a:ext cx="8321675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>
          <a:xfrm>
            <a:off x="1547813" y="188913"/>
            <a:ext cx="5903912" cy="1511300"/>
          </a:xfrm>
        </p:spPr>
        <p:txBody>
          <a:bodyPr/>
          <a:lstStyle/>
          <a:p>
            <a:r>
              <a:rPr lang="ru-RU" smtClean="0"/>
              <a:t>Теорема Эйлера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7584" y="1124744"/>
            <a:ext cx="7488832" cy="2736304"/>
          </a:xfrm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i="1" dirty="0" smtClean="0">
                <a:latin typeface="Arial" pitchFamily="34" charset="0"/>
                <a:cs typeface="Arial" pitchFamily="34" charset="0"/>
              </a:rPr>
              <a:t>Если </a:t>
            </a:r>
            <a:r>
              <a:rPr lang="ru-RU" sz="2000" i="1" dirty="0" smtClean="0">
                <a:ln w="3175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В</a:t>
            </a:r>
            <a:r>
              <a:rPr lang="ru-RU" i="1" dirty="0" smtClean="0">
                <a:latin typeface="Arial" pitchFamily="34" charset="0"/>
                <a:cs typeface="Arial" pitchFamily="34" charset="0"/>
              </a:rPr>
              <a:t> - количество вершин выпуклого многогранника,                         </a:t>
            </a:r>
            <a:r>
              <a:rPr lang="ru-RU" sz="2000" i="1" dirty="0" smtClean="0">
                <a:ln w="3175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Г</a:t>
            </a:r>
            <a:r>
              <a:rPr lang="ru-RU" i="1" dirty="0" smtClean="0">
                <a:latin typeface="Arial" pitchFamily="34" charset="0"/>
                <a:cs typeface="Arial" pitchFamily="34" charset="0"/>
              </a:rPr>
              <a:t> - количество граней, а </a:t>
            </a:r>
            <a:r>
              <a:rPr lang="ru-RU" sz="2000" i="1" dirty="0" smtClean="0">
                <a:ln w="3175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P</a:t>
            </a:r>
            <a:r>
              <a:rPr lang="ru-RU" i="1" dirty="0" smtClean="0">
                <a:latin typeface="Arial" pitchFamily="34" charset="0"/>
                <a:cs typeface="Arial" pitchFamily="34" charset="0"/>
              </a:rPr>
              <a:t> - количество ребер, то </a:t>
            </a:r>
            <a:br>
              <a:rPr lang="ru-RU" i="1" dirty="0" smtClean="0">
                <a:latin typeface="Arial" pitchFamily="34" charset="0"/>
                <a:cs typeface="Arial" pitchFamily="34" charset="0"/>
              </a:rPr>
            </a:br>
            <a:r>
              <a:rPr lang="ru-RU" i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i="1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В + Г- Р = 2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i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i="1" dirty="0" smtClean="0"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latin typeface="Arial" pitchFamily="34" charset="0"/>
                <a:cs typeface="Arial" pitchFamily="34" charset="0"/>
              </a:rPr>
              <a:t>Примечание:</a:t>
            </a:r>
            <a:r>
              <a:rPr lang="ru-RU" i="1" dirty="0" smtClean="0">
                <a:latin typeface="Arial" pitchFamily="34" charset="0"/>
                <a:cs typeface="Arial" pitchFamily="34" charset="0"/>
              </a:rPr>
              <a:t> Эта теорема верна и для некоторых невыпуклых многогранников. 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30238" y="6381750"/>
            <a:ext cx="3868737" cy="215900"/>
          </a:xfrm>
        </p:spPr>
        <p:txBody>
          <a:bodyPr>
            <a:normAutofit fontScale="47500" lnSpcReduction="20000"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2411760" y="3645024"/>
            <a:ext cx="6104781" cy="2376264"/>
          </a:xfrm>
        </p:spPr>
        <p:txBody>
          <a:bodyPr/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dirty="0" smtClean="0">
                <a:ln w="3175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Леонард Эйлер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(1707 - 1783) - русский и швейцарский математик, внёсший значительный вклад в развитие математики, а также механики, физики, астрономии и ряда прикладных наук.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 flipV="1">
            <a:off x="4629150" y="6381750"/>
            <a:ext cx="3887788" cy="215900"/>
          </a:xfrm>
        </p:spPr>
        <p:txBody>
          <a:bodyPr>
            <a:normAutofit fontScale="47500" lnSpcReduction="20000"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395536" y="4077072"/>
            <a:ext cx="1656184" cy="207023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>
          <a:xfrm>
            <a:off x="4067175" y="1412875"/>
            <a:ext cx="4897438" cy="5445125"/>
          </a:xfrm>
        </p:spPr>
        <p:txBody>
          <a:bodyPr/>
          <a:lstStyle/>
          <a:p>
            <a:r>
              <a:rPr lang="ru-RU" sz="2000" smtClean="0">
                <a:latin typeface="Arial Black" pitchFamily="34" charset="0"/>
              </a:rPr>
              <a:t>Правильные многогранники известны с </a:t>
            </a:r>
            <a:r>
              <a:rPr lang="ru-RU" sz="2000" smtClean="0">
                <a:latin typeface="Arial Black" pitchFamily="34" charset="0"/>
                <a:ea typeface="Andalus"/>
                <a:cs typeface="Andalus"/>
              </a:rPr>
              <a:t>древнейших</a:t>
            </a:r>
            <a:r>
              <a:rPr lang="ru-RU" sz="2000" smtClean="0">
                <a:latin typeface="Arial Black" pitchFamily="34" charset="0"/>
              </a:rPr>
              <a:t> времён. Их орнаментные модели можно найти на резных каменных шарах, созданных в период позднего неолита, в Шотландии, как минимум за 1000 лет до Платона. В костях, которыми люди играли на заре цивилизации, уже угадываются формы правильных многогранников.</a:t>
            </a:r>
            <a:br>
              <a:rPr lang="ru-RU" sz="2000" smtClean="0">
                <a:latin typeface="Arial Black" pitchFamily="34" charset="0"/>
              </a:rPr>
            </a:br>
            <a:r>
              <a:rPr lang="ru-RU" sz="2000" smtClean="0">
                <a:latin typeface="Arial Black" pitchFamily="34" charset="0"/>
              </a:rPr>
              <a:t/>
            </a:r>
            <a:br>
              <a:rPr lang="ru-RU" sz="2000" smtClean="0">
                <a:latin typeface="Arial Black" pitchFamily="34" charset="0"/>
              </a:rPr>
            </a:br>
            <a:r>
              <a:rPr lang="ru-RU" sz="2000" smtClean="0">
                <a:latin typeface="Arial Black" pitchFamily="34" charset="0"/>
              </a:rPr>
              <a:t/>
            </a:r>
            <a:br>
              <a:rPr lang="ru-RU" sz="2000" smtClean="0">
                <a:latin typeface="Arial Black" pitchFamily="34" charset="0"/>
              </a:rPr>
            </a:br>
            <a:endParaRPr lang="ru-RU" sz="2000" smtClean="0">
              <a:latin typeface="Arial Black" pitchFamily="34" charset="0"/>
            </a:endParaRPr>
          </a:p>
        </p:txBody>
      </p:sp>
      <p:sp>
        <p:nvSpPr>
          <p:cNvPr id="19458" name="Текст 2"/>
          <p:cNvSpPr>
            <a:spLocks noGrp="1"/>
          </p:cNvSpPr>
          <p:nvPr>
            <p:ph type="body" idx="1"/>
          </p:nvPr>
        </p:nvSpPr>
        <p:spPr bwMode="auto">
          <a:xfrm flipV="1">
            <a:off x="630238" y="6021388"/>
            <a:ext cx="628650" cy="431800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19459" name="Содержимое 3"/>
          <p:cNvSpPr>
            <a:spLocks noGrp="1"/>
          </p:cNvSpPr>
          <p:nvPr>
            <p:ph sz="half" idx="2"/>
          </p:nvPr>
        </p:nvSpPr>
        <p:spPr bwMode="auto">
          <a:xfrm>
            <a:off x="1692275" y="404813"/>
            <a:ext cx="5975350" cy="1079500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ctr">
              <a:buFont typeface="Arial" charset="0"/>
              <a:buNone/>
            </a:pPr>
            <a:r>
              <a:rPr lang="ru-RU" sz="4000" smtClean="0">
                <a:latin typeface="Arial Black" pitchFamily="34" charset="0"/>
              </a:rPr>
              <a:t>История</a:t>
            </a:r>
          </a:p>
        </p:txBody>
      </p:sp>
      <p:sp>
        <p:nvSpPr>
          <p:cNvPr id="19460" name="Текст 4"/>
          <p:cNvSpPr>
            <a:spLocks noGrp="1"/>
          </p:cNvSpPr>
          <p:nvPr>
            <p:ph type="body" sz="quarter" idx="3"/>
          </p:nvPr>
        </p:nvSpPr>
        <p:spPr bwMode="auto">
          <a:xfrm flipH="1" flipV="1">
            <a:off x="1547813" y="5516563"/>
            <a:ext cx="360362" cy="576262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19461" name="Содержимое 5"/>
          <p:cNvSpPr>
            <a:spLocks noGrp="1"/>
          </p:cNvSpPr>
          <p:nvPr>
            <p:ph sz="quarter" idx="4"/>
          </p:nvPr>
        </p:nvSpPr>
        <p:spPr bwMode="auto">
          <a:xfrm>
            <a:off x="1331913" y="2505075"/>
            <a:ext cx="71437" cy="3684588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pic>
        <p:nvPicPr>
          <p:cNvPr id="19462" name="Picture 2" descr="C:\Users\Александр Мыскин\Downloads\img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2060575"/>
            <a:ext cx="3057525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>
          <a:xfrm>
            <a:off x="684213" y="4508500"/>
            <a:ext cx="7902575" cy="2089150"/>
          </a:xfrm>
        </p:spPr>
        <p:txBody>
          <a:bodyPr/>
          <a:lstStyle/>
          <a:p>
            <a:r>
              <a:rPr lang="ru-RU" smtClean="0"/>
              <a:t>Платона, в честь которого они и получили название «Платоновы тела». Платон писал о них в своём трактате Тимей (360г до н. э. ), где сопоставил каждую из четырёх стихий (землю, воздух, воду и огонь) определённому правильному многограннику. Земля сопоставлялась кубу, воздух — октаэдру, вода — икосаэдру, а огонь —тетраэдру.</a:t>
            </a:r>
          </a:p>
        </p:txBody>
      </p:sp>
      <p:sp>
        <p:nvSpPr>
          <p:cNvPr id="20482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630238" y="2057400"/>
            <a:ext cx="2949575" cy="3811588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pic>
        <p:nvPicPr>
          <p:cNvPr id="20483" name="Picture 2" descr="C:\Users\Александр Мыскин\Downloads\img1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404813"/>
            <a:ext cx="6654800" cy="35798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>
          <a:xfrm>
            <a:off x="630238" y="0"/>
            <a:ext cx="7181850" cy="765175"/>
          </a:xfrm>
        </p:spPr>
        <p:txBody>
          <a:bodyPr/>
          <a:lstStyle/>
          <a:p>
            <a:pPr algn="ctr"/>
            <a:r>
              <a:rPr lang="ru-RU" smtClean="0"/>
              <a:t>Существует ровно 5 Видов правильных многогранников</a:t>
            </a:r>
          </a:p>
        </p:txBody>
      </p:sp>
      <p:sp>
        <p:nvSpPr>
          <p:cNvPr id="21506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630238" y="2057400"/>
            <a:ext cx="2949575" cy="3811588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6" name="Содержимое 5"/>
          <p:cNvSpPr txBox="1"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611188" y="987425"/>
            <a:ext cx="7905750" cy="5321300"/>
          </a:xfrm>
          <a:blipFill rotWithShape="1">
            <a:blip r:embed="rId2" cstate="print"/>
            <a:stretch>
              <a:fillRect l="-76" t="-1281" r="-1740"/>
            </a:stretch>
          </a:blipFill>
        </p:spPr>
        <p:txBody>
          <a:bodyPr/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noFill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>
          <a:xfrm>
            <a:off x="630238" y="981075"/>
            <a:ext cx="7902575" cy="792163"/>
          </a:xfrm>
        </p:spPr>
        <p:txBody>
          <a:bodyPr/>
          <a:lstStyle/>
          <a:p>
            <a:pPr algn="ctr"/>
            <a:r>
              <a:rPr lang="ru-RU" i="1" smtClean="0">
                <a:latin typeface="Arial" charset="0"/>
              </a:rPr>
              <a:t>Из полученного неравенства следует что выполняется эквивалентное неравенство:  </a:t>
            </a:r>
          </a:p>
        </p:txBody>
      </p:sp>
      <p:sp>
        <p:nvSpPr>
          <p:cNvPr id="22530" name="Содержимое 2"/>
          <p:cNvSpPr>
            <a:spLocks noGrp="1"/>
          </p:cNvSpPr>
          <p:nvPr>
            <p:ph idx="1"/>
          </p:nvPr>
        </p:nvSpPr>
        <p:spPr bwMode="auto">
          <a:xfrm>
            <a:off x="3887788" y="987425"/>
            <a:ext cx="4629150" cy="4873625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22531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1547813" y="2205038"/>
            <a:ext cx="5976937" cy="1655762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800" i="1" smtClean="0">
                <a:latin typeface="Arial" charset="0"/>
              </a:rPr>
              <a:t>Найдем всевозможные значения n и m, удовлетворяющие найденному неравенству, и заполним следующую таблицу</a:t>
            </a:r>
          </a:p>
          <a:p>
            <a:pPr algn="ctr"/>
            <a:endParaRPr lang="ru-RU" sz="2800" smtClean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116013" y="3919538"/>
          <a:ext cx="6834110" cy="21091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7486"/>
                <a:gridCol w="1830514"/>
                <a:gridCol w="1913902"/>
                <a:gridCol w="1872208"/>
              </a:tblGrid>
              <a:tr h="288032">
                <a:tc>
                  <a:txBody>
                    <a:bodyPr/>
                    <a:lstStyle/>
                    <a:p>
                      <a:pPr algn="l"/>
                      <a:r>
                        <a:rPr lang="en-US" b="0" i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           n            m     </a:t>
                      </a:r>
                      <a:endParaRPr lang="ru-RU" b="0" i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  <a:endParaRPr lang="ru-RU" b="0" i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</a:t>
                      </a:r>
                      <a:endParaRPr lang="ru-RU" b="0" i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</a:t>
                      </a:r>
                      <a:endParaRPr lang="ru-RU" b="0" i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  <a:endParaRPr lang="ru-RU" b="0" i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i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B=4 </a:t>
                      </a:r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Р=6</a:t>
                      </a:r>
                      <a:r>
                        <a:rPr lang="ru-RU" sz="1400" b="0" i="1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Г=4</a:t>
                      </a:r>
                      <a:br>
                        <a:rPr lang="ru-RU" sz="1400" b="0" i="1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</a:br>
                      <a:r>
                        <a:rPr lang="ru-RU" sz="1400" b="0" i="1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Тетраэдр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В=6</a:t>
                      </a:r>
                      <a:r>
                        <a:rPr lang="ru-RU" sz="1400" b="0" i="1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Р=12 Г=8</a:t>
                      </a:r>
                    </a:p>
                    <a:p>
                      <a:pPr algn="ctr"/>
                      <a:r>
                        <a:rPr lang="ru-RU" sz="1400" b="0" i="1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Октаэдр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В=12</a:t>
                      </a:r>
                      <a:r>
                        <a:rPr lang="ru-RU" sz="1400" b="0" i="1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Р=30 Г=20</a:t>
                      </a:r>
                    </a:p>
                    <a:p>
                      <a:pPr algn="ctr"/>
                      <a:r>
                        <a:rPr lang="ru-RU" sz="1400" b="0" i="1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Икосаэдр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69952"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</a:t>
                      </a:r>
                      <a:endParaRPr lang="ru-RU" b="0" i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В=8 Р=12 Г=4</a:t>
                      </a:r>
                    </a:p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Гексаэдр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Не</a:t>
                      </a:r>
                    </a:p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существует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Не </a:t>
                      </a:r>
                      <a:br>
                        <a:rPr lang="ru-RU" sz="1400" b="0" i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</a:br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существует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</a:t>
                      </a:r>
                      <a:endParaRPr lang="ru-RU" b="0" i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i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B=20</a:t>
                      </a:r>
                      <a:r>
                        <a:rPr lang="en-US" sz="1400" b="0" i="1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ru-RU" sz="1400" b="0" i="1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</a:t>
                      </a:r>
                      <a:r>
                        <a:rPr lang="en-US" sz="1400" b="0" i="1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=30</a:t>
                      </a:r>
                      <a:r>
                        <a:rPr lang="ru-RU" sz="1400" b="0" i="1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Г=12</a:t>
                      </a:r>
                    </a:p>
                    <a:p>
                      <a:pPr algn="ctr"/>
                      <a:r>
                        <a:rPr lang="ru-RU" sz="1400" b="0" i="1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Додекаэдр</a:t>
                      </a:r>
                      <a:r>
                        <a:rPr lang="en-US" sz="1400" b="0" i="1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Не</a:t>
                      </a:r>
                    </a:p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существует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Не </a:t>
                      </a:r>
                      <a:br>
                        <a:rPr lang="ru-RU" sz="1400" b="0" i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</a:br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существует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251301" y="548680"/>
            <a:ext cx="2821926" cy="461665"/>
          </a:xfrm>
          <a:prstGeom prst="rect">
            <a:avLst/>
          </a:prstGeom>
          <a:blipFill rotWithShape="1">
            <a:blip r:embed="rId2" cstate="print"/>
            <a:stretch>
              <a:fillRect t="-13158" r="-6048" b="-34211"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noFill/>
                <a:latin typeface="+mn-lt"/>
              </a:rPr>
              <a:t> </a:t>
            </a:r>
          </a:p>
        </p:txBody>
      </p:sp>
      <p:sp>
        <p:nvSpPr>
          <p:cNvPr id="8" name="TextBox 7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072726" y="1772816"/>
            <a:ext cx="3179075" cy="461665"/>
          </a:xfrm>
          <a:prstGeom prst="rect">
            <a:avLst/>
          </a:prstGeom>
          <a:blipFill rotWithShape="1">
            <a:blip r:embed="rId3" cstate="print"/>
            <a:stretch>
              <a:fillRect t="-11842" r="-4023" b="-27632"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noFill/>
                <a:latin typeface="+mn-lt"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>
          <a:xfrm>
            <a:off x="630238" y="0"/>
            <a:ext cx="7397750" cy="981075"/>
          </a:xfrm>
        </p:spPr>
        <p:txBody>
          <a:bodyPr/>
          <a:lstStyle/>
          <a:p>
            <a:pPr algn="ctr"/>
            <a:r>
              <a:rPr lang="ru-RU" sz="3200" smtClean="0"/>
              <a:t>Доказательство Евклида</a:t>
            </a:r>
          </a:p>
        </p:txBody>
      </p:sp>
      <p:sp>
        <p:nvSpPr>
          <p:cNvPr id="23554" name="Содержимое 2"/>
          <p:cNvSpPr>
            <a:spLocks noGrp="1"/>
          </p:cNvSpPr>
          <p:nvPr>
            <p:ph idx="1"/>
          </p:nvPr>
        </p:nvSpPr>
        <p:spPr bwMode="auto">
          <a:xfrm>
            <a:off x="7380288" y="5805488"/>
            <a:ext cx="1763712" cy="1052512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23555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630238" y="1341438"/>
            <a:ext cx="4229100" cy="5400675"/>
          </a:xfrm>
        </p:spPr>
        <p:txBody>
          <a:bodyPr wrap="square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r>
              <a:rPr lang="ru-RU" sz="1400" smtClean="0"/>
              <a:t>У правильных многогранников в вершинах сходятся правильные многоугольники, рассмотрим многогранный угол многогранника. В каждой вершине могут сходится многоугольники, у которых сумма плоских углов </a:t>
            </a:r>
            <a:r>
              <a:rPr lang="en-US" sz="1400" smtClean="0"/>
              <a:t>&lt;</a:t>
            </a:r>
            <a:r>
              <a:rPr lang="ru-RU" sz="1400" smtClean="0"/>
              <a:t> </a:t>
            </a:r>
            <a:r>
              <a:rPr lang="en-US" sz="1400" smtClean="0"/>
              <a:t>360</a:t>
            </a:r>
            <a:r>
              <a:rPr lang="ru-RU" sz="1400" smtClean="0"/>
              <a:t>°</a:t>
            </a:r>
            <a:r>
              <a:rPr lang="en-US" sz="1400" smtClean="0"/>
              <a:t>,</a:t>
            </a:r>
            <a:r>
              <a:rPr lang="ru-RU" sz="1400" smtClean="0"/>
              <a:t> иначе это будет плоскость или невыпуклый многогранник:</a:t>
            </a:r>
          </a:p>
          <a:p>
            <a:pPr>
              <a:buFont typeface="Arial" charset="0"/>
              <a:buChar char="•"/>
            </a:pPr>
            <a:r>
              <a:rPr lang="ru-RU" sz="1400" smtClean="0"/>
              <a:t>Треугольники(углы при вершинах 60° )      </a:t>
            </a:r>
          </a:p>
          <a:p>
            <a:r>
              <a:rPr lang="ru-RU" sz="1400" smtClean="0"/>
              <a:t>60°*3=180° - тетраэдр</a:t>
            </a:r>
          </a:p>
          <a:p>
            <a:r>
              <a:rPr lang="ru-RU" sz="1400" smtClean="0"/>
              <a:t>60°*4=240° - октаэдр</a:t>
            </a:r>
          </a:p>
          <a:p>
            <a:r>
              <a:rPr lang="ru-RU" sz="1400" smtClean="0"/>
              <a:t>60°*5=300° - икосаэдр</a:t>
            </a:r>
          </a:p>
          <a:p>
            <a:r>
              <a:rPr lang="ru-RU" sz="1400" smtClean="0"/>
              <a:t>60°*6=360°(плоскость)</a:t>
            </a:r>
          </a:p>
          <a:p>
            <a:pPr>
              <a:buFont typeface="Arial" charset="0"/>
              <a:buChar char="•"/>
            </a:pPr>
            <a:r>
              <a:rPr lang="ru-RU" sz="1400" smtClean="0"/>
              <a:t>Квадраты(углы при вершинах 90°)</a:t>
            </a:r>
          </a:p>
          <a:p>
            <a:r>
              <a:rPr lang="ru-RU" sz="1400" smtClean="0"/>
              <a:t>90°*3=270° -куб</a:t>
            </a:r>
          </a:p>
          <a:p>
            <a:r>
              <a:rPr lang="ru-RU" sz="1400" smtClean="0"/>
              <a:t>90°*4=360°(плоскость)</a:t>
            </a:r>
          </a:p>
          <a:p>
            <a:pPr>
              <a:buFont typeface="Arial" charset="0"/>
              <a:buChar char="•"/>
            </a:pPr>
            <a:r>
              <a:rPr lang="ru-RU" sz="1400" smtClean="0"/>
              <a:t>Пятиугольники(углы при вершинах 108°)</a:t>
            </a:r>
          </a:p>
          <a:p>
            <a:r>
              <a:rPr lang="ru-RU" sz="1400" smtClean="0"/>
              <a:t>108°*3=324° - додекаэдр</a:t>
            </a:r>
          </a:p>
          <a:p>
            <a:r>
              <a:rPr lang="ru-RU" sz="1400" smtClean="0"/>
              <a:t>108°*4=432°(</a:t>
            </a:r>
            <a:r>
              <a:rPr lang="en-US" sz="1400" smtClean="0"/>
              <a:t>&gt; 360</a:t>
            </a:r>
            <a:r>
              <a:rPr lang="ru-RU" sz="1400" smtClean="0"/>
              <a:t>°</a:t>
            </a:r>
            <a:r>
              <a:rPr lang="en-US" sz="1400" smtClean="0"/>
              <a:t>)</a:t>
            </a:r>
          </a:p>
          <a:p>
            <a:pPr>
              <a:buFont typeface="Arial" charset="0"/>
              <a:buChar char="•"/>
            </a:pPr>
            <a:r>
              <a:rPr lang="ru-RU" sz="1400" smtClean="0"/>
              <a:t>Шестиугольники(угол при вершинах 120°)</a:t>
            </a:r>
          </a:p>
          <a:p>
            <a:r>
              <a:rPr lang="ru-RU" sz="1400" smtClean="0"/>
              <a:t>120°*3=360°(плоскость)</a:t>
            </a:r>
          </a:p>
          <a:p>
            <a:r>
              <a:rPr lang="ru-RU" sz="1400" smtClean="0"/>
              <a:t>Таким образом можно сделать вывод что существует ровно 5 видов правильных многогранников</a:t>
            </a:r>
          </a:p>
          <a:p>
            <a:endParaRPr lang="ru-RU" smtClean="0"/>
          </a:p>
        </p:txBody>
      </p:sp>
      <p:pic>
        <p:nvPicPr>
          <p:cNvPr id="23556" name="Picture 1" descr="C:\Users\Александр Мыскин\Downloads\080c8a788dd54a3b812d62b460eb7e8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49838" y="1484313"/>
            <a:ext cx="4094162" cy="409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60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600</Template>
  <TotalTime>1288</TotalTime>
  <Words>574</Words>
  <Application>Microsoft Office PowerPoint</Application>
  <PresentationFormat>Экран (4:3)</PresentationFormat>
  <Paragraphs>91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600</vt:lpstr>
      <vt:lpstr>Моделирование многогранников в 3D средах</vt:lpstr>
      <vt:lpstr>Что же такое многогранник?</vt:lpstr>
      <vt:lpstr>Слайд 3</vt:lpstr>
      <vt:lpstr>Теорема Эйлера</vt:lpstr>
      <vt:lpstr>Правильные многогранники известны с древнейших времён. Их орнаментные модели можно найти на резных каменных шарах, созданных в период позднего неолита, в Шотландии, как минимум за 1000 лет до Платона. В костях, которыми люди играли на заре цивилизации, уже угадываются формы правильных многогранников.   </vt:lpstr>
      <vt:lpstr>Платона, в честь которого они и получили название «Платоновы тела». Платон писал о них в своём трактате Тимей (360г до н. э. ), где сопоставил каждую из четырёх стихий (землю, воздух, воду и огонь) определённому правильному многограннику. Земля сопоставлялась кубу, воздух — октаэдру, вода — икосаэдру, а огонь —тетраэдру.</vt:lpstr>
      <vt:lpstr>Существует ровно 5 Видов правильных многогранников</vt:lpstr>
      <vt:lpstr>Из полученного неравенства следует что выполняется эквивалентное неравенство:  </vt:lpstr>
      <vt:lpstr>Доказательство Евклида</vt:lpstr>
      <vt:lpstr>Звездчатые многогранники</vt:lpstr>
      <vt:lpstr>Большой ромбогексаэдр </vt:lpstr>
      <vt:lpstr>Малый звездчатый додекаэдр  </vt:lpstr>
      <vt:lpstr>3D СРЕДЫ</vt:lpstr>
      <vt:lpstr>Слайд 14</vt:lpstr>
      <vt:lpstr>Слайд 15</vt:lpstr>
      <vt:lpstr>RINOCEROS</vt:lpstr>
      <vt:lpstr>ПРОЦЕСС СОЗДАНИЯ</vt:lpstr>
      <vt:lpstr>ЗАКЛЮЧЕНИЕ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Александр Мыскин</dc:creator>
  <cp:lastModifiedBy>Александр Мыскин</cp:lastModifiedBy>
  <cp:revision>110</cp:revision>
  <dcterms:created xsi:type="dcterms:W3CDTF">2017-01-14T14:28:20Z</dcterms:created>
  <dcterms:modified xsi:type="dcterms:W3CDTF">2017-03-02T23:13:19Z</dcterms:modified>
</cp:coreProperties>
</file>